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65" r:id="rId4"/>
    <p:sldId id="290" r:id="rId5"/>
    <p:sldId id="284" r:id="rId6"/>
    <p:sldId id="267" r:id="rId7"/>
    <p:sldId id="285" r:id="rId8"/>
    <p:sldId id="282" r:id="rId9"/>
    <p:sldId id="289" r:id="rId10"/>
    <p:sldId id="274" r:id="rId11"/>
    <p:sldId id="286" r:id="rId12"/>
    <p:sldId id="287" r:id="rId13"/>
    <p:sldId id="288" r:id="rId14"/>
    <p:sldId id="262" r:id="rId15"/>
    <p:sldId id="263" r:id="rId16"/>
  </p:sldIdLst>
  <p:sldSz cx="12192000" cy="6858000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3" roundtripDataSignature="AMtx7mi0T3Lsz+s+w+NVwy2QJQHamJzxy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73" autoAdjust="0"/>
    <p:restoredTop sz="92884" autoAdjust="0"/>
  </p:normalViewPr>
  <p:slideViewPr>
    <p:cSldViewPr snapToGrid="0">
      <p:cViewPr varScale="1">
        <p:scale>
          <a:sx n="101" d="100"/>
          <a:sy n="101" d="100"/>
        </p:scale>
        <p:origin x="702" y="11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33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35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6" name="Google Shape;9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 dirty="0"/>
          </a:p>
        </p:txBody>
      </p:sp>
      <p:sp>
        <p:nvSpPr>
          <p:cNvPr id="96" name="Google Shape;9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03102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Tx/>
              <a:buNone/>
              <a:tabLst/>
              <a:defRPr/>
            </a:pPr>
            <a:r>
              <a:rPr lang="vi-V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Việc giảng viên quản lý sinh viên trong quá trình làm đồ án hiện tại vẫn đang thủ công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vi-V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Với việc quản lý thủ công  sẽ đem lại những hạn chế sau:</a:t>
            </a:r>
          </a:p>
          <a:p>
            <a:pPr>
              <a:spcAft>
                <a:spcPts val="1200"/>
              </a:spcAft>
            </a:pPr>
            <a:r>
              <a:rPr lang="vi-V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- Tìm kiếm thông tin khó khăn</a:t>
            </a:r>
          </a:p>
          <a:p>
            <a:pPr>
              <a:spcAft>
                <a:spcPts val="1200"/>
              </a:spcAft>
            </a:pPr>
            <a:r>
              <a:rPr lang="vi-V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- Rủi ro trong việc lưu trữ</a:t>
            </a:r>
          </a:p>
          <a:p>
            <a:pPr>
              <a:spcAft>
                <a:spcPts val="1200"/>
              </a:spcAft>
            </a:pPr>
            <a:r>
              <a:rPr lang="vi-V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- Quản lý quá trình thực hiện đồ án chưa tự động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 dirty="0"/>
          </a:p>
        </p:txBody>
      </p:sp>
      <p:sp>
        <p:nvSpPr>
          <p:cNvPr id="96" name="Google Shape;9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632537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 dirty="0"/>
          </a:p>
        </p:txBody>
      </p:sp>
      <p:sp>
        <p:nvSpPr>
          <p:cNvPr id="96" name="Google Shape;9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295042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 dirty="0"/>
          </a:p>
        </p:txBody>
      </p:sp>
      <p:sp>
        <p:nvSpPr>
          <p:cNvPr id="96" name="Google Shape;9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305393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6" name="Google Shape;9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1154992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6" name="Google Shape;9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247529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 dirty="0"/>
          </a:p>
        </p:txBody>
      </p:sp>
      <p:sp>
        <p:nvSpPr>
          <p:cNvPr id="96" name="Google Shape;9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371176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Tx/>
              <a:buNone/>
              <a:tabLst/>
              <a:defRPr/>
            </a:pPr>
            <a:r>
              <a:rPr lang="vi-V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Việc giảng viên quản lý sinh viên trong quá trình làm đồ án hiện tại vẫn đang thủ công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vi-V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Với việc quản lý thủ công  sẽ đem lại những hạn chế sau:</a:t>
            </a:r>
          </a:p>
          <a:p>
            <a:pPr>
              <a:spcAft>
                <a:spcPts val="1200"/>
              </a:spcAft>
            </a:pPr>
            <a:r>
              <a:rPr lang="vi-V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- Tìm kiếm thông tin khó khăn</a:t>
            </a:r>
          </a:p>
          <a:p>
            <a:pPr>
              <a:spcAft>
                <a:spcPts val="1200"/>
              </a:spcAft>
            </a:pPr>
            <a:r>
              <a:rPr lang="vi-V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- Rủi ro trong việc lưu trữ</a:t>
            </a:r>
          </a:p>
          <a:p>
            <a:pPr>
              <a:spcAft>
                <a:spcPts val="1200"/>
              </a:spcAft>
            </a:pPr>
            <a:r>
              <a:rPr lang="vi-V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- Quản lý quá trình thực hiện đồ án chưa tự động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 dirty="0"/>
          </a:p>
        </p:txBody>
      </p:sp>
      <p:sp>
        <p:nvSpPr>
          <p:cNvPr id="96" name="Google Shape;9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079788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Tx/>
              <a:buNone/>
              <a:tabLst/>
              <a:defRPr/>
            </a:pPr>
            <a:r>
              <a:rPr lang="vi-V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Việc giảng viên quản lý sinh viên trong quá trình làm đồ án hiện tại vẫn đang thủ công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vi-V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Với việc quản lý thủ công  sẽ đem lại những hạn chế sau:</a:t>
            </a:r>
          </a:p>
          <a:p>
            <a:pPr>
              <a:spcAft>
                <a:spcPts val="1200"/>
              </a:spcAft>
            </a:pPr>
            <a:r>
              <a:rPr lang="vi-V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- Tìm kiếm thông tin khó khăn</a:t>
            </a:r>
          </a:p>
          <a:p>
            <a:pPr>
              <a:spcAft>
                <a:spcPts val="1200"/>
              </a:spcAft>
            </a:pPr>
            <a:r>
              <a:rPr lang="vi-V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- Rủi ro trong việc lưu trữ</a:t>
            </a:r>
          </a:p>
          <a:p>
            <a:pPr>
              <a:spcAft>
                <a:spcPts val="1200"/>
              </a:spcAft>
            </a:pPr>
            <a:r>
              <a:rPr lang="vi-V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- Quản lý quá trình thực hiện đồ án chưa tự động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 dirty="0"/>
          </a:p>
        </p:txBody>
      </p:sp>
      <p:sp>
        <p:nvSpPr>
          <p:cNvPr id="96" name="Google Shape;9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791091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Tx/>
              <a:buNone/>
              <a:tabLst/>
              <a:defRPr/>
            </a:pPr>
            <a:r>
              <a:rPr lang="vi-V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Việc giảng viên quản lý sinh viên trong quá trình làm đồ án hiện tại vẫn đang thủ công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vi-V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Với việc quản lý thủ công  sẽ đem lại những hạn chế sau:</a:t>
            </a:r>
          </a:p>
          <a:p>
            <a:pPr>
              <a:spcAft>
                <a:spcPts val="1200"/>
              </a:spcAft>
            </a:pPr>
            <a:r>
              <a:rPr lang="vi-V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- Tìm kiếm thông tin khó khăn</a:t>
            </a:r>
          </a:p>
          <a:p>
            <a:pPr>
              <a:spcAft>
                <a:spcPts val="1200"/>
              </a:spcAft>
            </a:pPr>
            <a:r>
              <a:rPr lang="vi-V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- Rủi ro trong việc lưu trữ</a:t>
            </a:r>
          </a:p>
          <a:p>
            <a:pPr>
              <a:spcAft>
                <a:spcPts val="1200"/>
              </a:spcAft>
            </a:pPr>
            <a:r>
              <a:rPr lang="vi-V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- Quản lý quá trình thực hiện đồ án chưa tự động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 dirty="0"/>
          </a:p>
        </p:txBody>
      </p:sp>
      <p:sp>
        <p:nvSpPr>
          <p:cNvPr id="96" name="Google Shape;9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503945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Tx/>
              <a:buNone/>
              <a:tabLst/>
              <a:defRPr/>
            </a:pPr>
            <a:r>
              <a:rPr lang="vi-VN" dirty="0"/>
              <a:t>Từ những gì đã khảo sát được </a:t>
            </a:r>
            <a:r>
              <a:rPr lang="vi-V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Đồ án xác định mục tiêu triển khai những mục tiêu như sau: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 dirty="0"/>
          </a:p>
        </p:txBody>
      </p:sp>
      <p:sp>
        <p:nvSpPr>
          <p:cNvPr id="96" name="Google Shape;9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276271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Tx/>
              <a:buNone/>
              <a:tabLst/>
              <a:defRPr/>
            </a:pPr>
            <a:r>
              <a:rPr lang="vi-V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Việc giảng viên quản lý sinh viên trong quá trình làm đồ án hiện tại vẫn đang thủ công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vi-V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Với việc quản lý thủ công  sẽ đem lại những hạn chế sau:</a:t>
            </a:r>
          </a:p>
          <a:p>
            <a:pPr>
              <a:spcAft>
                <a:spcPts val="1200"/>
              </a:spcAft>
            </a:pPr>
            <a:r>
              <a:rPr lang="vi-V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- Tìm kiếm thông tin khó khăn</a:t>
            </a:r>
          </a:p>
          <a:p>
            <a:pPr>
              <a:spcAft>
                <a:spcPts val="1200"/>
              </a:spcAft>
            </a:pPr>
            <a:r>
              <a:rPr lang="vi-V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- Rủi ro trong việc lưu trữ</a:t>
            </a:r>
          </a:p>
          <a:p>
            <a:pPr>
              <a:spcAft>
                <a:spcPts val="1200"/>
              </a:spcAft>
            </a:pPr>
            <a:r>
              <a:rPr lang="vi-V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- Quản lý quá trình thực hiện đồ án chưa tự động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 dirty="0"/>
          </a:p>
        </p:txBody>
      </p:sp>
      <p:sp>
        <p:nvSpPr>
          <p:cNvPr id="96" name="Google Shape;9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284844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 dirty="0"/>
          </a:p>
        </p:txBody>
      </p:sp>
      <p:sp>
        <p:nvSpPr>
          <p:cNvPr id="96" name="Google Shape;9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877841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 dirty="0"/>
          </a:p>
        </p:txBody>
      </p:sp>
      <p:sp>
        <p:nvSpPr>
          <p:cNvPr id="96" name="Google Shape;9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555131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êu đề và Nội dung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6"/>
          <p:cNvSpPr txBox="1">
            <a:spLocks noGrp="1"/>
          </p:cNvSpPr>
          <p:nvPr>
            <p:ph type="title"/>
          </p:nvPr>
        </p:nvSpPr>
        <p:spPr>
          <a:xfrm>
            <a:off x="1200727" y="1"/>
            <a:ext cx="10991273" cy="1072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" name="Google Shape;18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19" name="Google Shape;19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20" name="Google Shape;20;p6"/>
          <p:cNvSpPr txBox="1">
            <a:spLocks noGrp="1"/>
          </p:cNvSpPr>
          <p:nvPr>
            <p:ph type="sldNum" idx="12"/>
          </p:nvPr>
        </p:nvSpPr>
        <p:spPr>
          <a:xfrm>
            <a:off x="9340273" y="642100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êu đề Dọc và Văn bản" type="vertTitleAndTx">
  <p:cSld name="VERTICAL_TITLE_AND_VERTICAL_TEXT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6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5" name="Google Shape;85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86" name="Google Shape;86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87" name="Google Shape;87;p16"/>
          <p:cNvSpPr txBox="1">
            <a:spLocks noGrp="1"/>
          </p:cNvSpPr>
          <p:nvPr>
            <p:ph type="sldNum" idx="12"/>
          </p:nvPr>
        </p:nvSpPr>
        <p:spPr>
          <a:xfrm>
            <a:off x="9340273" y="642100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êu đề Bản chiếu" type="title">
  <p:cSld name="TITLE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Times New Roman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7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1" name="Google Shape;91;p17"/>
          <p:cNvSpPr txBox="1">
            <a:spLocks noGrp="1"/>
          </p:cNvSpPr>
          <p:nvPr>
            <p:ph type="dt" idx="10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92" name="Google Shape;92;p17"/>
          <p:cNvSpPr txBox="1">
            <a:spLocks noGrp="1"/>
          </p:cNvSpPr>
          <p:nvPr>
            <p:ph type="ftr" idx="1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9340273" y="642100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Đầu trang của Phần" type="secHead">
  <p:cSld name="SECTION_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Times New Roman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8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sldNum" idx="12"/>
          </p:nvPr>
        </p:nvSpPr>
        <p:spPr>
          <a:xfrm>
            <a:off x="9340273" y="642100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i Nội dung" type="twoObj">
  <p:cSld name="TWO_OBJECT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 txBox="1">
            <a:spLocks noGrp="1"/>
          </p:cNvSpPr>
          <p:nvPr>
            <p:ph type="title"/>
          </p:nvPr>
        </p:nvSpPr>
        <p:spPr>
          <a:xfrm>
            <a:off x="1200727" y="1"/>
            <a:ext cx="10991273" cy="1072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ldNum" idx="12"/>
          </p:nvPr>
        </p:nvSpPr>
        <p:spPr>
          <a:xfrm>
            <a:off x="9340273" y="642100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ép so sánh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10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10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51" name="Google Shape;51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sldNum" idx="12"/>
          </p:nvPr>
        </p:nvSpPr>
        <p:spPr>
          <a:xfrm>
            <a:off x="9340273" y="642100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ỉ Tiêu đề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1"/>
          <p:cNvSpPr txBox="1">
            <a:spLocks noGrp="1"/>
          </p:cNvSpPr>
          <p:nvPr>
            <p:ph type="title"/>
          </p:nvPr>
        </p:nvSpPr>
        <p:spPr>
          <a:xfrm>
            <a:off x="1200727" y="1"/>
            <a:ext cx="10991273" cy="1072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56" name="Google Shape;56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sldNum" idx="12"/>
          </p:nvPr>
        </p:nvSpPr>
        <p:spPr>
          <a:xfrm>
            <a:off x="9340273" y="642100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rống" type="blank">
  <p:cSld name="BLANK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60" name="Google Shape;60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61" name="Google Shape;61;p12"/>
          <p:cNvSpPr txBox="1">
            <a:spLocks noGrp="1"/>
          </p:cNvSpPr>
          <p:nvPr>
            <p:ph type="sldNum" idx="12"/>
          </p:nvPr>
        </p:nvSpPr>
        <p:spPr>
          <a:xfrm>
            <a:off x="9340273" y="642100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ội dung với Chú thích" type="objTx">
  <p:cSld name="OBJECT_WITH_CAPTIO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imes New Roman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sldNum" idx="12"/>
          </p:nvPr>
        </p:nvSpPr>
        <p:spPr>
          <a:xfrm>
            <a:off x="9340273" y="642100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̉nh với Chú thích" type="picTx">
  <p:cSld name="PICTURE_WITH_CAPTION_TEX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imes New Roman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4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72" name="Google Shape;72;p14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3" name="Google Shape;73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74" name="Google Shape;74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75" name="Google Shape;75;p14"/>
          <p:cNvSpPr txBox="1">
            <a:spLocks noGrp="1"/>
          </p:cNvSpPr>
          <p:nvPr>
            <p:ph type="sldNum" idx="12"/>
          </p:nvPr>
        </p:nvSpPr>
        <p:spPr>
          <a:xfrm>
            <a:off x="9340273" y="642100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êu đề và Văn bản Dọc" type="vertTx">
  <p:cSld name="VERTICAL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>
            <a:spLocks noGrp="1"/>
          </p:cNvSpPr>
          <p:nvPr>
            <p:ph type="title"/>
          </p:nvPr>
        </p:nvSpPr>
        <p:spPr>
          <a:xfrm>
            <a:off x="1200727" y="1"/>
            <a:ext cx="10991273" cy="1072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5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9" name="Google Shape;79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81" name="Google Shape;81;p15"/>
          <p:cNvSpPr txBox="1">
            <a:spLocks noGrp="1"/>
          </p:cNvSpPr>
          <p:nvPr>
            <p:ph type="sldNum" idx="12"/>
          </p:nvPr>
        </p:nvSpPr>
        <p:spPr>
          <a:xfrm>
            <a:off x="9340273" y="642100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5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-2" y="-1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5"/>
          <p:cNvSpPr txBox="1">
            <a:spLocks noGrp="1"/>
          </p:cNvSpPr>
          <p:nvPr>
            <p:ph type="title"/>
          </p:nvPr>
        </p:nvSpPr>
        <p:spPr>
          <a:xfrm>
            <a:off x="1200727" y="1"/>
            <a:ext cx="10991273" cy="1072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imes New Roman"/>
              <a:buNone/>
              <a:defRPr sz="36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13" name="Google Shape;13;p5"/>
          <p:cNvSpPr txBox="1">
            <a:spLocks noGrp="1"/>
          </p:cNvSpPr>
          <p:nvPr>
            <p:ph type="sldNum" idx="12"/>
          </p:nvPr>
        </p:nvSpPr>
        <p:spPr>
          <a:xfrm>
            <a:off x="9340273" y="642100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/>
              <a:t>‹#›</a:t>
            </a:fld>
            <a:endParaRPr/>
          </a:p>
        </p:txBody>
      </p:sp>
      <p:sp>
        <p:nvSpPr>
          <p:cNvPr id="14" name="Google Shape;14;p5"/>
          <p:cNvSpPr/>
          <p:nvPr/>
        </p:nvSpPr>
        <p:spPr>
          <a:xfrm>
            <a:off x="2" y="1072338"/>
            <a:ext cx="12191998" cy="8709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37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"/>
          <p:cNvSpPr txBox="1">
            <a:spLocks noGrp="1"/>
          </p:cNvSpPr>
          <p:nvPr>
            <p:ph type="title"/>
          </p:nvPr>
        </p:nvSpPr>
        <p:spPr>
          <a:xfrm>
            <a:off x="1200602" y="1"/>
            <a:ext cx="10991400" cy="10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imes New Roman"/>
              <a:buNone/>
            </a:pPr>
            <a:r>
              <a:rPr lang="vi-VN" sz="2800" b="1" dirty="0"/>
              <a:t>TRƯỜNG ĐẠI HỌC GIAO THÔNG VẬN TẢI</a:t>
            </a:r>
            <a:br>
              <a:rPr lang="vi-VN" dirty="0"/>
            </a:br>
            <a:r>
              <a:rPr lang="vi-VN" sz="2400" dirty="0"/>
              <a:t>UNIVERSITY OF TRANSPOST AND COMMUNICATIONS</a:t>
            </a:r>
            <a:endParaRPr dirty="0"/>
          </a:p>
        </p:txBody>
      </p:sp>
      <p:sp>
        <p:nvSpPr>
          <p:cNvPr id="4" name="TextBox 3"/>
          <p:cNvSpPr txBox="1"/>
          <p:nvPr/>
        </p:nvSpPr>
        <p:spPr>
          <a:xfrm>
            <a:off x="-1" y="1274428"/>
            <a:ext cx="1219200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ĐỒ ÁN TỐT NGHIỆP</a:t>
            </a:r>
          </a:p>
          <a:p>
            <a:pPr algn="ctr"/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vi-V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XÂY DỰNG WEBSITE 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MẠNG XÃ HỘI THỂ THAO</a:t>
            </a:r>
            <a:endParaRPr lang="vi-VN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C21F47-DB22-46B1-B573-90B9C499C326}"/>
              </a:ext>
            </a:extLst>
          </p:cNvPr>
          <p:cNvSpPr txBox="1"/>
          <p:nvPr/>
        </p:nvSpPr>
        <p:spPr>
          <a:xfrm>
            <a:off x="-5" y="4215866"/>
            <a:ext cx="121920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2400" dirty="0">
                <a:latin typeface="+mj-lt"/>
                <a:ea typeface="Roboto" panose="02000000000000000000" pitchFamily="2" charset="0"/>
                <a:cs typeface="Times New Roman" panose="02020603050405020304" pitchFamily="18" charset="0"/>
              </a:rPr>
              <a:t>KHOA: CÔNG NGHỆ THÔNG TIN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76E17C-1E49-45E8-BA6D-AE3941DEB144}"/>
              </a:ext>
            </a:extLst>
          </p:cNvPr>
          <p:cNvSpPr txBox="1"/>
          <p:nvPr/>
        </p:nvSpPr>
        <p:spPr>
          <a:xfrm>
            <a:off x="-5" y="5583572"/>
            <a:ext cx="1219200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NGUYỄN ĐĂNG DUY</a:t>
            </a:r>
            <a:endParaRPr lang="vi-VN" sz="2000" b="1" dirty="0">
              <a:latin typeface="Times New Roman" panose="02020603050405020304" pitchFamily="18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C3ED026-E35D-44AB-9B58-EB14D5791B7C}"/>
              </a:ext>
            </a:extLst>
          </p:cNvPr>
          <p:cNvSpPr txBox="1"/>
          <p:nvPr/>
        </p:nvSpPr>
        <p:spPr>
          <a:xfrm>
            <a:off x="-4" y="6078081"/>
            <a:ext cx="1219200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MÃ SINH VIÊN: 191200219</a:t>
            </a:r>
            <a:endParaRPr lang="vi-VN" sz="2000" b="1" dirty="0">
              <a:latin typeface="Times New Roman" panose="02020603050405020304" pitchFamily="18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"/>
          <p:cNvSpPr txBox="1">
            <a:spLocks noGrp="1"/>
          </p:cNvSpPr>
          <p:nvPr>
            <p:ph type="title"/>
          </p:nvPr>
        </p:nvSpPr>
        <p:spPr>
          <a:xfrm>
            <a:off x="1200602" y="1"/>
            <a:ext cx="10991400" cy="10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imes New Roman"/>
              <a:buNone/>
            </a:pPr>
            <a:r>
              <a:rPr lang="vi-VN" sz="2800" b="1"/>
              <a:t>TRƯỜNG ĐẠI HỌC GIAO THÔNG VẬN TẢI</a:t>
            </a:r>
            <a:br>
              <a:rPr lang="vi-VN"/>
            </a:br>
            <a:r>
              <a:rPr lang="vi-VN" sz="2400"/>
              <a:t>UNIVERSITY OF TRANSPOST AND COMMUNICATIONS</a:t>
            </a:r>
            <a:endParaRPr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8C10C-71BE-4671-9C21-B9584880E8D1}"/>
              </a:ext>
            </a:extLst>
          </p:cNvPr>
          <p:cNvSpPr txBox="1"/>
          <p:nvPr/>
        </p:nvSpPr>
        <p:spPr>
          <a:xfrm>
            <a:off x="1971178" y="6185641"/>
            <a:ext cx="29056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Đăng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tải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trạng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thái</a:t>
            </a:r>
            <a:endParaRPr lang="en-US" sz="16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33B4A92-2F64-4A2C-91DD-09A619D17708}"/>
              </a:ext>
            </a:extLst>
          </p:cNvPr>
          <p:cNvSpPr txBox="1"/>
          <p:nvPr/>
        </p:nvSpPr>
        <p:spPr>
          <a:xfrm>
            <a:off x="8007420" y="6185641"/>
            <a:ext cx="29056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Tương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tác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viết</a:t>
            </a:r>
            <a:endParaRPr lang="en-US" sz="16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205D464-985C-4C00-94D2-27E188511754}"/>
              </a:ext>
            </a:extLst>
          </p:cNvPr>
          <p:cNvSpPr txBox="1"/>
          <p:nvPr/>
        </p:nvSpPr>
        <p:spPr>
          <a:xfrm>
            <a:off x="3925709" y="1222644"/>
            <a:ext cx="51206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Chức năng chính của hệ thống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36C1BFD-674A-4EA6-896F-7F95656FDD83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306" y="2952627"/>
            <a:ext cx="5494694" cy="30294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4C8A3ED-EFF1-477A-945E-1069D2B26104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724" y="1961294"/>
            <a:ext cx="4627244" cy="19826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C921B38-E691-4DEF-A1DE-D8717D430E15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724" y="4189094"/>
            <a:ext cx="4626387" cy="19826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95093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"/>
          <p:cNvSpPr txBox="1">
            <a:spLocks noGrp="1"/>
          </p:cNvSpPr>
          <p:nvPr>
            <p:ph type="title"/>
          </p:nvPr>
        </p:nvSpPr>
        <p:spPr>
          <a:xfrm>
            <a:off x="1200602" y="1"/>
            <a:ext cx="10991400" cy="10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imes New Roman"/>
              <a:buNone/>
            </a:pPr>
            <a:r>
              <a:rPr lang="vi-VN" sz="2800" b="1"/>
              <a:t>TRƯỜNG ĐẠI HỌC GIAO THÔNG VẬN TẢI</a:t>
            </a:r>
            <a:br>
              <a:rPr lang="vi-VN"/>
            </a:br>
            <a:r>
              <a:rPr lang="vi-VN" sz="2400"/>
              <a:t>UNIVERSITY OF TRANSPOST AND COMMUNICATIONS</a:t>
            </a:r>
            <a:endParaRPr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7BC49EE-EDB2-4538-B3E6-8C78201CA3EF}"/>
              </a:ext>
            </a:extLst>
          </p:cNvPr>
          <p:cNvSpPr txBox="1"/>
          <p:nvPr/>
        </p:nvSpPr>
        <p:spPr>
          <a:xfrm>
            <a:off x="3900657" y="3044279"/>
            <a:ext cx="4390685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sz="4400" b="1">
                <a:latin typeface="Times New Roman" panose="02020603050405020304" pitchFamily="18" charset="0"/>
                <a:cs typeface="Times New Roman" panose="02020603050405020304" pitchFamily="18" charset="0"/>
              </a:rPr>
              <a:t>Kết quả thu được</a:t>
            </a:r>
            <a:endParaRPr 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59151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"/>
          <p:cNvSpPr txBox="1">
            <a:spLocks noGrp="1"/>
          </p:cNvSpPr>
          <p:nvPr>
            <p:ph type="title"/>
          </p:nvPr>
        </p:nvSpPr>
        <p:spPr>
          <a:xfrm>
            <a:off x="1200602" y="1"/>
            <a:ext cx="10991400" cy="10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imes New Roman"/>
              <a:buNone/>
            </a:pPr>
            <a:r>
              <a:rPr lang="vi-VN" sz="2800" b="1"/>
              <a:t>TRƯỜNG ĐẠI HỌC GIAO THÔNG VẬN TẢI</a:t>
            </a:r>
            <a:br>
              <a:rPr lang="vi-VN"/>
            </a:br>
            <a:r>
              <a:rPr lang="vi-VN" sz="2400"/>
              <a:t>UNIVERSITY OF TRANSPOST AND COMMUNICATIONS</a:t>
            </a:r>
            <a:endParaRPr/>
          </a:p>
        </p:txBody>
      </p:sp>
      <p:sp>
        <p:nvSpPr>
          <p:cNvPr id="5" name="TextBox 4"/>
          <p:cNvSpPr txBox="1"/>
          <p:nvPr/>
        </p:nvSpPr>
        <p:spPr>
          <a:xfrm>
            <a:off x="355600" y="1890948"/>
            <a:ext cx="114808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7BD8136-59FE-4D5C-83EC-F82C43D2EEA1}"/>
              </a:ext>
            </a:extLst>
          </p:cNvPr>
          <p:cNvSpPr txBox="1"/>
          <p:nvPr/>
        </p:nvSpPr>
        <p:spPr>
          <a:xfrm>
            <a:off x="4610804" y="1222644"/>
            <a:ext cx="29703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Kết quả thu được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D14E4F-384C-4D91-8203-522ECB9F39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774" y="2230960"/>
            <a:ext cx="5838249" cy="328401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26F73D5-AA1C-4BE9-9B2A-AFD2E4EF1E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8500" y="2230960"/>
            <a:ext cx="5838249" cy="3284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1354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"/>
          <p:cNvSpPr txBox="1">
            <a:spLocks noGrp="1"/>
          </p:cNvSpPr>
          <p:nvPr>
            <p:ph type="title"/>
          </p:nvPr>
        </p:nvSpPr>
        <p:spPr>
          <a:xfrm>
            <a:off x="1200602" y="1"/>
            <a:ext cx="10991400" cy="10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imes New Roman"/>
              <a:buNone/>
            </a:pPr>
            <a:r>
              <a:rPr lang="vi-VN" sz="2800" b="1"/>
              <a:t>TRƯỜNG ĐẠI HỌC GIAO THÔNG VẬN TẢI</a:t>
            </a:r>
            <a:br>
              <a:rPr lang="vi-VN"/>
            </a:br>
            <a:r>
              <a:rPr lang="vi-VN" sz="2400"/>
              <a:t>UNIVERSITY OF TRANSPOST AND COMMUNICATIONS</a:t>
            </a:r>
            <a:endParaRPr/>
          </a:p>
        </p:txBody>
      </p:sp>
      <p:sp>
        <p:nvSpPr>
          <p:cNvPr id="5" name="TextBox 4"/>
          <p:cNvSpPr txBox="1"/>
          <p:nvPr/>
        </p:nvSpPr>
        <p:spPr>
          <a:xfrm>
            <a:off x="355600" y="1890948"/>
            <a:ext cx="114808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7BD8136-59FE-4D5C-83EC-F82C43D2EEA1}"/>
              </a:ext>
            </a:extLst>
          </p:cNvPr>
          <p:cNvSpPr txBox="1"/>
          <p:nvPr/>
        </p:nvSpPr>
        <p:spPr>
          <a:xfrm>
            <a:off x="4610804" y="1222644"/>
            <a:ext cx="29703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Kết quả thu được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011A6C8-A102-442F-AC90-4800FEA3D1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975" y="2397228"/>
            <a:ext cx="5804079" cy="32647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8659FE9-B7E0-4B62-B441-95DB01232A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1250" y="2397229"/>
            <a:ext cx="5804078" cy="3264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2472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"/>
          <p:cNvSpPr txBox="1">
            <a:spLocks noGrp="1"/>
          </p:cNvSpPr>
          <p:nvPr>
            <p:ph type="title"/>
          </p:nvPr>
        </p:nvSpPr>
        <p:spPr>
          <a:xfrm>
            <a:off x="1200602" y="1"/>
            <a:ext cx="10991400" cy="10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imes New Roman"/>
              <a:buNone/>
            </a:pPr>
            <a:r>
              <a:rPr lang="vi-VN" sz="2800" b="1"/>
              <a:t>TRƯỜNG ĐẠI HỌC GIAO THÔNG VẬN TẢI</a:t>
            </a:r>
            <a:br>
              <a:rPr lang="vi-VN"/>
            </a:br>
            <a:r>
              <a:rPr lang="vi-VN" sz="2400"/>
              <a:t>UNIVERSITY OF TRANSPOST AND COMMUNICATIONS</a:t>
            </a:r>
            <a:endParaRPr/>
          </a:p>
        </p:txBody>
      </p:sp>
      <p:sp>
        <p:nvSpPr>
          <p:cNvPr id="4" name="TextBox 3"/>
          <p:cNvSpPr txBox="1"/>
          <p:nvPr/>
        </p:nvSpPr>
        <p:spPr>
          <a:xfrm>
            <a:off x="0" y="3044279"/>
            <a:ext cx="1219200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KẾT LUẬN</a:t>
            </a:r>
          </a:p>
        </p:txBody>
      </p:sp>
    </p:spTree>
    <p:extLst>
      <p:ext uri="{BB962C8B-B14F-4D97-AF65-F5344CB8AC3E}">
        <p14:creationId xmlns:p14="http://schemas.microsoft.com/office/powerpoint/2010/main" val="21806890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"/>
          <p:cNvSpPr txBox="1">
            <a:spLocks noGrp="1"/>
          </p:cNvSpPr>
          <p:nvPr>
            <p:ph type="title"/>
          </p:nvPr>
        </p:nvSpPr>
        <p:spPr>
          <a:xfrm>
            <a:off x="1200602" y="1"/>
            <a:ext cx="10991400" cy="10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imes New Roman"/>
              <a:buNone/>
            </a:pPr>
            <a:r>
              <a:rPr lang="vi-VN" sz="2800" b="1"/>
              <a:t>TRƯỜNG ĐẠI HỌC GIAO THÔNG VẬN TẢI</a:t>
            </a:r>
            <a:br>
              <a:rPr lang="vi-VN"/>
            </a:br>
            <a:r>
              <a:rPr lang="vi-VN" sz="2400"/>
              <a:t>UNIVERSITY OF TRANSPOST AND COMMUNICATIONS</a:t>
            </a:r>
            <a:endParaRPr/>
          </a:p>
        </p:txBody>
      </p:sp>
      <p:sp>
        <p:nvSpPr>
          <p:cNvPr id="4" name="TextBox 3"/>
          <p:cNvSpPr txBox="1"/>
          <p:nvPr/>
        </p:nvSpPr>
        <p:spPr>
          <a:xfrm>
            <a:off x="-1" y="3075057"/>
            <a:ext cx="121920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CẢM ƠN THẦY CÔ VÀ CÁC BẠN ĐÃ LẮNG NGHE</a:t>
            </a:r>
          </a:p>
        </p:txBody>
      </p:sp>
    </p:spTree>
    <p:extLst>
      <p:ext uri="{BB962C8B-B14F-4D97-AF65-F5344CB8AC3E}">
        <p14:creationId xmlns:p14="http://schemas.microsoft.com/office/powerpoint/2010/main" val="20855335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"/>
          <p:cNvSpPr txBox="1">
            <a:spLocks noGrp="1"/>
          </p:cNvSpPr>
          <p:nvPr>
            <p:ph type="title"/>
          </p:nvPr>
        </p:nvSpPr>
        <p:spPr>
          <a:xfrm>
            <a:off x="1200602" y="1"/>
            <a:ext cx="10991400" cy="10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imes New Roman"/>
              <a:buNone/>
            </a:pPr>
            <a:r>
              <a:rPr lang="vi-VN" sz="2800" b="1"/>
              <a:t>TRƯỜNG ĐẠI HỌC GIAO THÔNG VẬN TẢI</a:t>
            </a:r>
            <a:br>
              <a:rPr lang="vi-VN"/>
            </a:br>
            <a:r>
              <a:rPr lang="vi-VN" sz="2400"/>
              <a:t>UNIVERSITY OF TRANSPOST AND COMMUNICATIONS</a:t>
            </a:r>
            <a:endParaRPr/>
          </a:p>
        </p:txBody>
      </p:sp>
      <p:sp>
        <p:nvSpPr>
          <p:cNvPr id="4" name="TextBox 3"/>
          <p:cNvSpPr txBox="1"/>
          <p:nvPr/>
        </p:nvSpPr>
        <p:spPr>
          <a:xfrm>
            <a:off x="0" y="1189187"/>
            <a:ext cx="121920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NỘI DUNG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55599" y="2167173"/>
            <a:ext cx="11480801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vi-V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vi-V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Tổng quan về đề tài</a:t>
            </a:r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vi-V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Phân tích thiết kế hệ thống</a:t>
            </a:r>
            <a:br>
              <a:rPr lang="vi-V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vi-V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Phần 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vi-V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Kết quả thu được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4: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luận</a:t>
            </a:r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16672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"/>
          <p:cNvSpPr txBox="1">
            <a:spLocks noGrp="1"/>
          </p:cNvSpPr>
          <p:nvPr>
            <p:ph type="title"/>
          </p:nvPr>
        </p:nvSpPr>
        <p:spPr>
          <a:xfrm>
            <a:off x="1200602" y="1"/>
            <a:ext cx="10991400" cy="10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imes New Roman"/>
              <a:buNone/>
            </a:pPr>
            <a:r>
              <a:rPr lang="vi-VN" sz="2800" b="1"/>
              <a:t>TRƯỜNG ĐẠI HỌC GIAO THÔNG VẬN TẢI</a:t>
            </a:r>
            <a:br>
              <a:rPr lang="vi-VN"/>
            </a:br>
            <a:r>
              <a:rPr lang="vi-VN" sz="2400"/>
              <a:t>UNIVERSITY OF TRANSPOST AND COMMUNICATIONS</a:t>
            </a:r>
            <a:endParaRPr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7BC49EE-EDB2-4538-B3E6-8C78201CA3EF}"/>
              </a:ext>
            </a:extLst>
          </p:cNvPr>
          <p:cNvSpPr txBox="1"/>
          <p:nvPr/>
        </p:nvSpPr>
        <p:spPr>
          <a:xfrm>
            <a:off x="3772127" y="3044279"/>
            <a:ext cx="492419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Tổng quan về đề tài</a:t>
            </a:r>
            <a:endParaRPr 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13197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"/>
          <p:cNvSpPr txBox="1">
            <a:spLocks noGrp="1"/>
          </p:cNvSpPr>
          <p:nvPr>
            <p:ph type="title"/>
          </p:nvPr>
        </p:nvSpPr>
        <p:spPr>
          <a:xfrm>
            <a:off x="1200602" y="1"/>
            <a:ext cx="10991400" cy="10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imes New Roman"/>
              <a:buNone/>
            </a:pPr>
            <a:r>
              <a:rPr lang="vi-VN" sz="2800" b="1"/>
              <a:t>TRƯỜNG ĐẠI HỌC GIAO THÔNG VẬN TẢI</a:t>
            </a:r>
            <a:br>
              <a:rPr lang="vi-VN"/>
            </a:br>
            <a:r>
              <a:rPr lang="vi-VN" sz="2400"/>
              <a:t>UNIVERSITY OF TRANSPOST AND COMMUNICATIONS</a:t>
            </a:r>
            <a:endParaRPr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7BC49EE-EDB2-4538-B3E6-8C78201CA3EF}"/>
              </a:ext>
            </a:extLst>
          </p:cNvPr>
          <p:cNvSpPr txBox="1"/>
          <p:nvPr/>
        </p:nvSpPr>
        <p:spPr>
          <a:xfrm>
            <a:off x="200251" y="1282154"/>
            <a:ext cx="502897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nghệ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Viết Ứng Dụng Đầu Tiên Với ReactJS">
            <a:extLst>
              <a:ext uri="{FF2B5EF4-FFF2-40B4-BE49-F238E27FC236}">
                <a16:creationId xmlns:a16="http://schemas.microsoft.com/office/drawing/2014/main" id="{0BDD925E-D22F-46B0-8F35-ECEE10F3D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204" y="3076264"/>
            <a:ext cx="3213180" cy="1828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SP.Net | Architecture | Life Cycle | Events | Web Development - Tech Blog">
            <a:extLst>
              <a:ext uri="{FF2B5EF4-FFF2-40B4-BE49-F238E27FC236}">
                <a16:creationId xmlns:a16="http://schemas.microsoft.com/office/drawing/2014/main" id="{298AF609-7612-44B4-82BE-8518CDE271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4623" y="2991580"/>
            <a:ext cx="3982978" cy="1636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QL Server Audit Tips to Monitor Database Usage - risual">
            <a:extLst>
              <a:ext uri="{FF2B5EF4-FFF2-40B4-BE49-F238E27FC236}">
                <a16:creationId xmlns:a16="http://schemas.microsoft.com/office/drawing/2014/main" id="{52BD1CBA-0185-4E75-BBEE-D8337D83C7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5840" y="3102939"/>
            <a:ext cx="4460941" cy="1636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571AE23-6884-44EF-9A25-4D225893FF09}"/>
              </a:ext>
            </a:extLst>
          </p:cNvPr>
          <p:cNvSpPr txBox="1"/>
          <p:nvPr/>
        </p:nvSpPr>
        <p:spPr>
          <a:xfrm>
            <a:off x="1200602" y="4969073"/>
            <a:ext cx="1143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ReactJS</a:t>
            </a:r>
            <a:endParaRPr lang="en-GB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27EA69C-3035-4639-856B-BA81035AB53B}"/>
              </a:ext>
            </a:extLst>
          </p:cNvPr>
          <p:cNvSpPr txBox="1"/>
          <p:nvPr/>
        </p:nvSpPr>
        <p:spPr>
          <a:xfrm>
            <a:off x="5086802" y="4969073"/>
            <a:ext cx="20569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ASP.NET</a:t>
            </a:r>
            <a:endParaRPr lang="en-GB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1D3EDB9-6C49-4D1F-9AD2-1C5DDE50C617}"/>
              </a:ext>
            </a:extLst>
          </p:cNvPr>
          <p:cNvSpPr txBox="1"/>
          <p:nvPr/>
        </p:nvSpPr>
        <p:spPr>
          <a:xfrm>
            <a:off x="9430202" y="4969073"/>
            <a:ext cx="22855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SQL Server</a:t>
            </a:r>
            <a:endParaRPr lang="en-GB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09950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"/>
          <p:cNvSpPr txBox="1">
            <a:spLocks noGrp="1"/>
          </p:cNvSpPr>
          <p:nvPr>
            <p:ph type="title"/>
          </p:nvPr>
        </p:nvSpPr>
        <p:spPr>
          <a:xfrm>
            <a:off x="1200602" y="1"/>
            <a:ext cx="10991400" cy="10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imes New Roman"/>
              <a:buNone/>
            </a:pPr>
            <a:r>
              <a:rPr lang="vi-VN" sz="2800" b="1"/>
              <a:t>TRƯỜNG ĐẠI HỌC GIAO THÔNG VẬN TẢI</a:t>
            </a:r>
            <a:br>
              <a:rPr lang="vi-VN"/>
            </a:br>
            <a:r>
              <a:rPr lang="vi-VN" sz="2400"/>
              <a:t>UNIVERSITY OF TRANSPOST AND COMMUNICATIONS</a:t>
            </a:r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6302F1B-112C-40F0-854C-F7EFD763F8D6}"/>
              </a:ext>
            </a:extLst>
          </p:cNvPr>
          <p:cNvSpPr txBox="1"/>
          <p:nvPr/>
        </p:nvSpPr>
        <p:spPr>
          <a:xfrm>
            <a:off x="4710112" y="1206019"/>
            <a:ext cx="27717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Khảo sát thực tế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80EA1D-3740-4FE1-9253-17E792BA6F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467" y="1805438"/>
            <a:ext cx="3532121" cy="455726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F44530F-FF79-4A70-BBC3-1814E9CB59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6092" y="2277134"/>
            <a:ext cx="7214434" cy="3537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7287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"/>
          <p:cNvSpPr txBox="1">
            <a:spLocks noGrp="1"/>
          </p:cNvSpPr>
          <p:nvPr>
            <p:ph type="title"/>
          </p:nvPr>
        </p:nvSpPr>
        <p:spPr>
          <a:xfrm>
            <a:off x="1200602" y="1"/>
            <a:ext cx="10991400" cy="10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imes New Roman"/>
              <a:buNone/>
            </a:pPr>
            <a:r>
              <a:rPr lang="vi-VN" sz="2800" b="1" dirty="0"/>
              <a:t>TRƯỜNG ĐẠI HỌC GIAO THÔNG VẬN TẢI</a:t>
            </a:r>
            <a:br>
              <a:rPr lang="vi-VN" dirty="0"/>
            </a:br>
            <a:r>
              <a:rPr lang="vi-VN" sz="2400" dirty="0"/>
              <a:t>UNIVERSITY OF TRANSPOST AND COMMUNICATIONS</a:t>
            </a:r>
            <a:endParaRPr dirty="0"/>
          </a:p>
        </p:txBody>
      </p:sp>
      <p:sp>
        <p:nvSpPr>
          <p:cNvPr id="5" name="TextBox 4"/>
          <p:cNvSpPr txBox="1"/>
          <p:nvPr/>
        </p:nvSpPr>
        <p:spPr>
          <a:xfrm>
            <a:off x="617536" y="2166912"/>
            <a:ext cx="114808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Đồ án xác định mục tiêu triển khai những mục tiêu như sau: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54B8B7D-0123-4641-AFD1-D5918FC2B6E1}"/>
              </a:ext>
            </a:extLst>
          </p:cNvPr>
          <p:cNvSpPr txBox="1"/>
          <p:nvPr/>
        </p:nvSpPr>
        <p:spPr>
          <a:xfrm>
            <a:off x="858950" y="2823950"/>
            <a:ext cx="1047409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Xây dựng phầm mềm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giúp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mọi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chia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sẻ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niềm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mê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thao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nhau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Đảm bảo các chức năng cơ bản như: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đăng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đăng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ký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đăng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viết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like, comment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tương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tác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viết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bạn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kiếm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dung,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chỉnh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sửa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tin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Phát triển chức năng tự động thông báo cho sinh viên.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Có hệ thống để lưu trữ file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AB8A750-F4F9-4E46-A62C-594389202B58}"/>
              </a:ext>
            </a:extLst>
          </p:cNvPr>
          <p:cNvSpPr txBox="1"/>
          <p:nvPr/>
        </p:nvSpPr>
        <p:spPr>
          <a:xfrm>
            <a:off x="4852987" y="1206019"/>
            <a:ext cx="24860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Mục tiêu đề tài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56802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"/>
          <p:cNvSpPr txBox="1">
            <a:spLocks noGrp="1"/>
          </p:cNvSpPr>
          <p:nvPr>
            <p:ph type="title"/>
          </p:nvPr>
        </p:nvSpPr>
        <p:spPr>
          <a:xfrm>
            <a:off x="1200602" y="1"/>
            <a:ext cx="10991400" cy="10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imes New Roman"/>
              <a:buNone/>
            </a:pPr>
            <a:r>
              <a:rPr lang="vi-VN" sz="2800" b="1"/>
              <a:t>TRƯỜNG ĐẠI HỌC GIAO THÔNG VẬN TẢI</a:t>
            </a:r>
            <a:br>
              <a:rPr lang="vi-VN"/>
            </a:br>
            <a:r>
              <a:rPr lang="vi-VN" sz="2400"/>
              <a:t>UNIVERSITY OF TRANSPOST AND COMMUNICATIONS</a:t>
            </a:r>
            <a:endParaRPr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7BC49EE-EDB2-4538-B3E6-8C78201CA3EF}"/>
              </a:ext>
            </a:extLst>
          </p:cNvPr>
          <p:cNvSpPr txBox="1"/>
          <p:nvPr/>
        </p:nvSpPr>
        <p:spPr>
          <a:xfrm>
            <a:off x="3267415" y="3044279"/>
            <a:ext cx="6857773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Phân tích thiết kế hệ thống</a:t>
            </a:r>
            <a:endParaRPr 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70130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"/>
          <p:cNvSpPr txBox="1">
            <a:spLocks noGrp="1"/>
          </p:cNvSpPr>
          <p:nvPr>
            <p:ph type="title"/>
          </p:nvPr>
        </p:nvSpPr>
        <p:spPr>
          <a:xfrm>
            <a:off x="1200602" y="1"/>
            <a:ext cx="10991400" cy="10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imes New Roman"/>
              <a:buNone/>
            </a:pPr>
            <a:r>
              <a:rPr lang="vi-VN" sz="2800" b="1"/>
              <a:t>TRƯỜNG ĐẠI HỌC GIAO THÔNG VẬN TẢI</a:t>
            </a:r>
            <a:br>
              <a:rPr lang="vi-VN"/>
            </a:br>
            <a:r>
              <a:rPr lang="vi-VN" sz="2400"/>
              <a:t>UNIVERSITY OF TRANSPOST AND COMMUNICATIONS</a:t>
            </a:r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56E92E-12E5-485C-895C-17D03320B5A6}"/>
              </a:ext>
            </a:extLst>
          </p:cNvPr>
          <p:cNvSpPr txBox="1"/>
          <p:nvPr/>
        </p:nvSpPr>
        <p:spPr>
          <a:xfrm>
            <a:off x="3984539" y="1222644"/>
            <a:ext cx="43919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Sơ đồ phân rã chức năng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F5E99B3-30B4-4835-93C8-F3DCE3B01138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0801" y="1896307"/>
            <a:ext cx="4745727" cy="460926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572073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"/>
          <p:cNvSpPr txBox="1">
            <a:spLocks noGrp="1"/>
          </p:cNvSpPr>
          <p:nvPr>
            <p:ph type="title"/>
          </p:nvPr>
        </p:nvSpPr>
        <p:spPr>
          <a:xfrm>
            <a:off x="1200602" y="1"/>
            <a:ext cx="10991400" cy="10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imes New Roman"/>
              <a:buNone/>
            </a:pPr>
            <a:r>
              <a:rPr lang="vi-VN" sz="2800" b="1"/>
              <a:t>TRƯỜNG ĐẠI HỌC GIAO THÔNG VẬN TẢI</a:t>
            </a:r>
            <a:br>
              <a:rPr lang="vi-VN"/>
            </a:br>
            <a:r>
              <a:rPr lang="vi-VN" sz="2400"/>
              <a:t>UNIVERSITY OF TRANSPOST AND COMMUNICATIONS</a:t>
            </a:r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56E92E-12E5-485C-895C-17D03320B5A6}"/>
              </a:ext>
            </a:extLst>
          </p:cNvPr>
          <p:cNvSpPr txBox="1"/>
          <p:nvPr/>
        </p:nvSpPr>
        <p:spPr>
          <a:xfrm>
            <a:off x="3769517" y="1222644"/>
            <a:ext cx="46529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Biều đồ ca sử dụng tổng quát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7CD1E1-DBEB-42E1-A393-DB39E2D9F5C0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4465" y="1936364"/>
            <a:ext cx="4243070" cy="467448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74612478"/>
      </p:ext>
    </p:extLst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hủ đề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4206</TotalTime>
  <Words>760</Words>
  <Application>Microsoft Office PowerPoint</Application>
  <PresentationFormat>Widescreen</PresentationFormat>
  <Paragraphs>78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Times New Roman</vt:lpstr>
      <vt:lpstr>Wingdings</vt:lpstr>
      <vt:lpstr>Calibri</vt:lpstr>
      <vt:lpstr>Theme1</vt:lpstr>
      <vt:lpstr>TRƯỜNG ĐẠI HỌC GIAO THÔNG VẬN TẢI UNIVERSITY OF TRANSPOST AND COMMUNICATIONS</vt:lpstr>
      <vt:lpstr>TRƯỜNG ĐẠI HỌC GIAO THÔNG VẬN TẢI UNIVERSITY OF TRANSPOST AND COMMUNICATIONS</vt:lpstr>
      <vt:lpstr>TRƯỜNG ĐẠI HỌC GIAO THÔNG VẬN TẢI UNIVERSITY OF TRANSPOST AND COMMUNICATIONS</vt:lpstr>
      <vt:lpstr>TRƯỜNG ĐẠI HỌC GIAO THÔNG VẬN TẢI UNIVERSITY OF TRANSPOST AND COMMUNICATIONS</vt:lpstr>
      <vt:lpstr>TRƯỜNG ĐẠI HỌC GIAO THÔNG VẬN TẢI UNIVERSITY OF TRANSPOST AND COMMUNICATIONS</vt:lpstr>
      <vt:lpstr>TRƯỜNG ĐẠI HỌC GIAO THÔNG VẬN TẢI UNIVERSITY OF TRANSPOST AND COMMUNICATIONS</vt:lpstr>
      <vt:lpstr>TRƯỜNG ĐẠI HỌC GIAO THÔNG VẬN TẢI UNIVERSITY OF TRANSPOST AND COMMUNICATIONS</vt:lpstr>
      <vt:lpstr>TRƯỜNG ĐẠI HỌC GIAO THÔNG VẬN TẢI UNIVERSITY OF TRANSPOST AND COMMUNICATIONS</vt:lpstr>
      <vt:lpstr>TRƯỜNG ĐẠI HỌC GIAO THÔNG VẬN TẢI UNIVERSITY OF TRANSPOST AND COMMUNICATIONS</vt:lpstr>
      <vt:lpstr>TRƯỜNG ĐẠI HỌC GIAO THÔNG VẬN TẢI UNIVERSITY OF TRANSPOST AND COMMUNICATIONS</vt:lpstr>
      <vt:lpstr>TRƯỜNG ĐẠI HỌC GIAO THÔNG VẬN TẢI UNIVERSITY OF TRANSPOST AND COMMUNICATIONS</vt:lpstr>
      <vt:lpstr>TRƯỜNG ĐẠI HỌC GIAO THÔNG VẬN TẢI UNIVERSITY OF TRANSPOST AND COMMUNICATIONS</vt:lpstr>
      <vt:lpstr>TRƯỜNG ĐẠI HỌC GIAO THÔNG VẬN TẢI UNIVERSITY OF TRANSPOST AND COMMUNICATIONS</vt:lpstr>
      <vt:lpstr>TRƯỜNG ĐẠI HỌC GIAO THÔNG VẬN TẢI UNIVERSITY OF TRANSPOST AND COMMUNICATIONS</vt:lpstr>
      <vt:lpstr>TRƯỜNG ĐẠI HỌC GIAO THÔNG VẬN TẢI UNIVERSITY OF TRANSPOST AND COMMUNICATIONS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TRƯỜNG ĐẠI HỌC GIAO THÔNG VẬN TẢI UNIVERSITY OF TRANSPOST AND COMMUNICATIONS</dc:title>
  <dc:creator>NGUYEN QUANG  HUAN</dc:creator>
  <cp:lastModifiedBy>Nguyen Duy</cp:lastModifiedBy>
  <cp:revision>91</cp:revision>
  <dcterms:created xsi:type="dcterms:W3CDTF">2020-11-03T04:24:20Z</dcterms:created>
  <dcterms:modified xsi:type="dcterms:W3CDTF">2023-06-16T17:09:50Z</dcterms:modified>
</cp:coreProperties>
</file>